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7" r:id="rId6"/>
    <p:sldId id="266" r:id="rId7"/>
    <p:sldId id="268" r:id="rId8"/>
    <p:sldId id="265"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ontserrat" panose="020B0604020202020204" charset="0"/>
      <p:regular r:id="rId15"/>
    </p:embeddedFont>
    <p:embeddedFont>
      <p:font typeface="Montserrat Bold" panose="020B0604020202020204" charset="0"/>
      <p:regular r:id="rId16"/>
    </p:embeddedFont>
    <p:embeddedFont>
      <p:font typeface="Montserrat Bold Italics" panose="020B0604020202020204" charset="0"/>
      <p:regular r:id="rId17"/>
    </p:embeddedFont>
    <p:embeddedFont>
      <p:font typeface="Montserrat Medium" panose="020B0604020202020204" charset="0"/>
      <p:regular r:id="rId18"/>
    </p:embeddedFont>
    <p:embeddedFont>
      <p:font typeface="Neue Machina Ultra-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466"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 Id="rId15" Type="http://schemas.openxmlformats.org/officeDocument/2006/relationships/font" Target="fonts/font5.fntdata"/><Relationship Id="rId16" Type="http://schemas.openxmlformats.org/officeDocument/2006/relationships/font" Target="fonts/font6.fntdata"/><Relationship Id="rId17" Type="http://schemas.openxmlformats.org/officeDocument/2006/relationships/font" Target="fonts/font7.fntdata"/><Relationship Id="rId18" Type="http://schemas.openxmlformats.org/officeDocument/2006/relationships/font" Target="fonts/font8.fntdata"/><Relationship Id="rId19" Type="http://schemas.openxmlformats.org/officeDocument/2006/relationships/font" Target="fonts/font9.fntdata"/><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17.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txBody>
          <a:bodyPr/>
          <a:p/>
        </p:txBody>
      </p:sp>
      <p:sp>
        <p:nvSpPr>
          <p:cNvPr id="7" name="Freeform 7"/>
          <p:cNvSpPr/>
          <p:nvPr/>
        </p:nvSpPr>
        <p:spPr>
          <a:xfrm>
            <a:off x="1732774" y="2271889"/>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txBody>
          <a:bodyPr/>
          <a:p/>
        </p:txBody>
      </p:sp>
      <p:sp>
        <p:nvSpPr>
          <p:cNvPr id="8" name="Freeform 8"/>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txBody>
          <a:bodyPr/>
          <a:p/>
        </p:txBody>
      </p:sp>
      <p:sp>
        <p:nvSpPr>
          <p:cNvPr id="9" name="TextBox 9"/>
          <p:cNvSpPr txBox="1"/>
          <p:nvPr/>
        </p:nvSpPr>
        <p:spPr>
          <a:xfrm>
            <a:off x="2419979" y="4134227"/>
            <a:ext cx="13448042" cy="1808996"/>
          </a:xfrm>
          <a:prstGeom prst="rect">
            <a:avLst/>
          </a:prstGeom>
        </p:spPr>
        <p:txBody>
          <a:bodyPr lIns="0" tIns="0" rIns="0" bIns="0" rtlCol="0" anchor="t">
            <a:spAutoFit/>
          </a:bodyPr>
          <a:lstStyle/>
          <a:p>
            <a:pPr algn="ctr">
              <a:lnSpc>
                <a:spcPts val="14740"/>
              </a:lnSpc>
            </a:pPr>
            <a:r>
              <a:rPr sz="10529">
                <a:solidFill>
                  <a:srgbClr val="FFFFFF"/>
                </a:solidFill>
                <a:latin typeface="Neue Machina Ultra-Bold"/>
              </a:rPr>
              <a:t> Data Visualization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r="-66382"/>
            </a:stretch>
          </a:blipFill>
        </p:spPr>
      </p:sp>
      <p:grpSp>
        <p:nvGrpSpPr>
          <p:cNvPr id="4" name="Group 4"/>
          <p:cNvGrpSpPr/>
          <p:nvPr/>
        </p:nvGrpSpPr>
        <p:grpSpPr>
          <a:xfrm>
            <a:off x="1941393" y="2797072"/>
            <a:ext cx="4290504" cy="6461228"/>
            <a:chOff x="0" y="0"/>
            <a:chExt cx="1565187" cy="2357074"/>
          </a:xfrm>
        </p:grpSpPr>
        <p:sp>
          <p:nvSpPr>
            <p:cNvPr id="5" name="Freeform 5"/>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id="6" name="Group 6"/>
          <p:cNvGrpSpPr>
            <a:grpSpLocks noChangeAspect="1"/>
          </p:cNvGrpSpPr>
          <p:nvPr/>
        </p:nvGrpSpPr>
        <p:grpSpPr>
          <a:xfrm>
            <a:off x="2247556" y="3125236"/>
            <a:ext cx="3678177" cy="3678177"/>
            <a:chOff x="0" y="0"/>
            <a:chExt cx="6350000" cy="6350000"/>
          </a:xfrm>
        </p:grpSpPr>
        <p:sp>
          <p:nvSpPr>
            <p:cNvPr id="7" name="Freeform 7"/>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25000" r="-25000"/>
              </a:stretch>
            </a:blipFill>
          </p:spPr>
        </p:sp>
        <p:sp>
          <p:nvSpPr>
            <p:cNvPr id="8" name="Freeform 8"/>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id="9" name="Group 9"/>
          <p:cNvGrpSpPr/>
          <p:nvPr/>
        </p:nvGrpSpPr>
        <p:grpSpPr>
          <a:xfrm>
            <a:off x="6966592" y="2797072"/>
            <a:ext cx="4290504" cy="6461228"/>
            <a:chOff x="0" y="0"/>
            <a:chExt cx="1565187" cy="2357074"/>
          </a:xfrm>
        </p:grpSpPr>
        <p:sp>
          <p:nvSpPr>
            <p:cNvPr id="10" name="Freeform 10"/>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id="11" name="Group 11"/>
          <p:cNvGrpSpPr>
            <a:grpSpLocks noChangeAspect="1"/>
          </p:cNvGrpSpPr>
          <p:nvPr/>
        </p:nvGrpSpPr>
        <p:grpSpPr>
          <a:xfrm>
            <a:off x="7272755" y="3125236"/>
            <a:ext cx="3678177" cy="3678177"/>
            <a:chOff x="0" y="0"/>
            <a:chExt cx="6350000" cy="6350000"/>
          </a:xfrm>
        </p:grpSpPr>
        <p:sp>
          <p:nvSpPr>
            <p:cNvPr id="12" name="Freeform 12"/>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t="-25000" b="-25000"/>
              </a:stretch>
            </a:blipFill>
          </p:spPr>
        </p:sp>
        <p:sp>
          <p:nvSpPr>
            <p:cNvPr id="13" name="Freeform 13"/>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id="14" name="Group 14"/>
          <p:cNvGrpSpPr/>
          <p:nvPr/>
        </p:nvGrpSpPr>
        <p:grpSpPr>
          <a:xfrm>
            <a:off x="12056104" y="2797072"/>
            <a:ext cx="4290504" cy="6461228"/>
            <a:chOff x="0" y="0"/>
            <a:chExt cx="1565187" cy="2357074"/>
          </a:xfrm>
        </p:grpSpPr>
        <p:sp>
          <p:nvSpPr>
            <p:cNvPr id="15" name="Freeform 15"/>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id="16" name="Group 16"/>
          <p:cNvGrpSpPr>
            <a:grpSpLocks noChangeAspect="1"/>
          </p:cNvGrpSpPr>
          <p:nvPr/>
        </p:nvGrpSpPr>
        <p:grpSpPr>
          <a:xfrm>
            <a:off x="12362267" y="3125236"/>
            <a:ext cx="3678177" cy="3678177"/>
            <a:chOff x="0" y="0"/>
            <a:chExt cx="6350000" cy="6350000"/>
          </a:xfrm>
        </p:grpSpPr>
        <p:sp>
          <p:nvSpPr>
            <p:cNvPr id="17" name="Freeform 17"/>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38888" r="-38888"/>
              </a:stretch>
            </a:blipFill>
          </p:spPr>
        </p:sp>
        <p:sp>
          <p:nvSpPr>
            <p:cNvPr id="18" name="Freeform 18"/>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id="19" name="Freeform 19"/>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9"/>
            <a:stretch>
              <a:fillRect/>
            </a:stretch>
          </a:blipFill>
        </p:spPr>
      </p:sp>
      <p:sp>
        <p:nvSpPr>
          <p:cNvPr id="20" name="Freeform 20"/>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10"/>
            <a:stretch>
              <a:fillRect/>
            </a:stretch>
          </a:blipFill>
        </p:spPr>
      </p:sp>
      <p:sp>
        <p:nvSpPr>
          <p:cNvPr id="21" name="TextBox 21"/>
          <p:cNvSpPr txBox="1"/>
          <p:nvPr/>
        </p:nvSpPr>
        <p:spPr>
          <a:xfrm>
            <a:off x="5584449" y="591298"/>
            <a:ext cx="7119102" cy="1685570"/>
          </a:xfrm>
          <a:prstGeom prst="rect">
            <a:avLst/>
          </a:prstGeom>
        </p:spPr>
        <p:txBody>
          <a:bodyPr lIns="0" tIns="0" rIns="0" bIns="0" rtlCol="0" anchor="t">
            <a:spAutoFit/>
          </a:bodyPr>
          <a:lstStyle/>
          <a:p>
            <a:pPr algn="ctr">
              <a:lnSpc>
                <a:spcPts val="13667"/>
              </a:lnSpc>
            </a:pPr>
            <a:r>
              <a:rPr lang="en-US" sz="9762">
                <a:solidFill>
                  <a:srgbClr val="FFFFFF"/>
                </a:solidFill>
                <a:latin typeface="Neue Machina Ultra-Bold"/>
              </a:rPr>
              <a:t>Team</a:t>
            </a:r>
          </a:p>
        </p:txBody>
      </p:sp>
      <p:sp>
        <p:nvSpPr>
          <p:cNvPr id="22" name="TextBox 22"/>
          <p:cNvSpPr txBox="1"/>
          <p:nvPr/>
        </p:nvSpPr>
        <p:spPr>
          <a:xfrm>
            <a:off x="2609980" y="7772792"/>
            <a:ext cx="2953329" cy="983549"/>
          </a:xfrm>
          <a:prstGeom prst="rect">
            <a:avLst/>
          </a:prstGeom>
        </p:spPr>
        <p:txBody>
          <a:bodyPr lIns="0" tIns="0" rIns="0" bIns="0" rtlCol="0" anchor="t">
            <a:spAutoFit/>
          </a:bodyPr>
          <a:lstStyle/>
          <a:p>
            <a:pPr algn="ctr">
              <a:lnSpc>
                <a:spcPts val="1959"/>
              </a:lnSpc>
            </a:pPr>
            <a:r>
              <a:rPr lang="en-US" sz="1399">
                <a:solidFill>
                  <a:srgbClr val="FFFFFF"/>
                </a:solidFill>
                <a:latin typeface="Montserrat"/>
              </a:rPr>
              <a:t>The heart and soul of the company. Also a person who comes up with an idea and then transforms it to real life.</a:t>
            </a:r>
          </a:p>
        </p:txBody>
      </p:sp>
      <p:sp>
        <p:nvSpPr>
          <p:cNvPr id="23" name="TextBox 23"/>
          <p:cNvSpPr txBox="1"/>
          <p:nvPr/>
        </p:nvSpPr>
        <p:spPr>
          <a:xfrm>
            <a:off x="2289336" y="6863283"/>
            <a:ext cx="3594618" cy="438103"/>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Pedro Fernandes</a:t>
            </a:r>
          </a:p>
        </p:txBody>
      </p:sp>
      <p:sp>
        <p:nvSpPr>
          <p:cNvPr id="24" name="TextBox 24"/>
          <p:cNvSpPr txBox="1"/>
          <p:nvPr/>
        </p:nvSpPr>
        <p:spPr>
          <a:xfrm>
            <a:off x="2859822" y="7263286"/>
            <a:ext cx="2453646" cy="306865"/>
          </a:xfrm>
          <a:prstGeom prst="rect">
            <a:avLst/>
          </a:prstGeom>
        </p:spPr>
        <p:txBody>
          <a:bodyPr lIns="0" tIns="0" rIns="0" bIns="0" rtlCol="0" anchor="t">
            <a:spAutoFit/>
          </a:bodyPr>
          <a:lstStyle/>
          <a:p>
            <a:pPr algn="ctr">
              <a:lnSpc>
                <a:spcPts val="2508"/>
              </a:lnSpc>
            </a:pPr>
            <a:r>
              <a:rPr lang="en-US" sz="1791">
                <a:solidFill>
                  <a:srgbClr val="FFFFFF"/>
                </a:solidFill>
                <a:latin typeface="Montserrat Medium"/>
              </a:rPr>
              <a:t>Founder</a:t>
            </a:r>
          </a:p>
        </p:txBody>
      </p:sp>
      <p:sp>
        <p:nvSpPr>
          <p:cNvPr id="25" name="TextBox 25"/>
          <p:cNvSpPr txBox="1"/>
          <p:nvPr/>
        </p:nvSpPr>
        <p:spPr>
          <a:xfrm>
            <a:off x="7635179" y="7772792"/>
            <a:ext cx="2953329" cy="983549"/>
          </a:xfrm>
          <a:prstGeom prst="rect">
            <a:avLst/>
          </a:prstGeom>
        </p:spPr>
        <p:txBody>
          <a:bodyPr lIns="0" tIns="0" rIns="0" bIns="0" rtlCol="0" anchor="t">
            <a:spAutoFit/>
          </a:bodyPr>
          <a:lstStyle/>
          <a:p>
            <a:pPr algn="ctr">
              <a:lnSpc>
                <a:spcPts val="1960"/>
              </a:lnSpc>
            </a:pPr>
            <a:r>
              <a:rPr lang="en-US" sz="1400">
                <a:solidFill>
                  <a:srgbClr val="FFFFFF"/>
                </a:solidFill>
                <a:latin typeface="Montserrat"/>
              </a:rPr>
              <a:t>The creative force behind businesses. Responsible for turning ideas into visually compelling works.</a:t>
            </a:r>
          </a:p>
        </p:txBody>
      </p:sp>
      <p:sp>
        <p:nvSpPr>
          <p:cNvPr id="26" name="TextBox 26"/>
          <p:cNvSpPr txBox="1"/>
          <p:nvPr/>
        </p:nvSpPr>
        <p:spPr>
          <a:xfrm>
            <a:off x="7314534" y="6863283"/>
            <a:ext cx="3594618" cy="438103"/>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Rachelle Beaudry</a:t>
            </a:r>
          </a:p>
        </p:txBody>
      </p:sp>
      <p:sp>
        <p:nvSpPr>
          <p:cNvPr id="27" name="TextBox 27"/>
          <p:cNvSpPr txBox="1"/>
          <p:nvPr/>
        </p:nvSpPr>
        <p:spPr>
          <a:xfrm>
            <a:off x="7885020" y="7263286"/>
            <a:ext cx="2453646" cy="306865"/>
          </a:xfrm>
          <a:prstGeom prst="rect">
            <a:avLst/>
          </a:prstGeom>
        </p:spPr>
        <p:txBody>
          <a:bodyPr lIns="0" tIns="0" rIns="0" bIns="0" rtlCol="0" anchor="t">
            <a:spAutoFit/>
          </a:bodyPr>
          <a:lstStyle/>
          <a:p>
            <a:pPr algn="ctr">
              <a:lnSpc>
                <a:spcPts val="2508"/>
              </a:lnSpc>
            </a:pPr>
            <a:r>
              <a:rPr lang="en-US" sz="1791">
                <a:solidFill>
                  <a:srgbClr val="FFFFFF"/>
                </a:solidFill>
                <a:latin typeface="Montserrat Medium"/>
              </a:rPr>
              <a:t>Designer</a:t>
            </a:r>
          </a:p>
        </p:txBody>
      </p:sp>
      <p:sp>
        <p:nvSpPr>
          <p:cNvPr id="28" name="TextBox 28"/>
          <p:cNvSpPr txBox="1"/>
          <p:nvPr/>
        </p:nvSpPr>
        <p:spPr>
          <a:xfrm>
            <a:off x="12724691" y="7772792"/>
            <a:ext cx="2953329" cy="735915"/>
          </a:xfrm>
          <a:prstGeom prst="rect">
            <a:avLst/>
          </a:prstGeom>
        </p:spPr>
        <p:txBody>
          <a:bodyPr lIns="0" tIns="0" rIns="0" bIns="0" rtlCol="0" anchor="t">
            <a:spAutoFit/>
          </a:bodyPr>
          <a:lstStyle/>
          <a:p>
            <a:pPr algn="ctr">
              <a:lnSpc>
                <a:spcPts val="1960"/>
              </a:lnSpc>
            </a:pPr>
            <a:r>
              <a:rPr lang="en-US" sz="1400">
                <a:solidFill>
                  <a:srgbClr val="FFFFFF"/>
                </a:solidFill>
                <a:latin typeface="Montserrat"/>
              </a:rPr>
              <a:t>The brain behind businesses. Developer with 7 years of experience in the tech space. </a:t>
            </a:r>
          </a:p>
        </p:txBody>
      </p:sp>
      <p:sp>
        <p:nvSpPr>
          <p:cNvPr id="29" name="TextBox 29"/>
          <p:cNvSpPr txBox="1"/>
          <p:nvPr/>
        </p:nvSpPr>
        <p:spPr>
          <a:xfrm>
            <a:off x="12404046" y="6863283"/>
            <a:ext cx="3594618" cy="438103"/>
          </a:xfrm>
          <a:prstGeom prst="rect">
            <a:avLst/>
          </a:prstGeom>
        </p:spPr>
        <p:txBody>
          <a:bodyPr lIns="0" tIns="0" rIns="0" bIns="0" rtlCol="0" anchor="t">
            <a:spAutoFit/>
          </a:bodyPr>
          <a:lstStyle/>
          <a:p>
            <a:pPr algn="ctr">
              <a:lnSpc>
                <a:spcPts val="3674"/>
              </a:lnSpc>
            </a:pPr>
            <a:r>
              <a:rPr lang="en-US" sz="2624">
                <a:solidFill>
                  <a:srgbClr val="FFFFFF"/>
                </a:solidFill>
                <a:latin typeface="Montserrat Bold"/>
              </a:rPr>
              <a:t>Sebastian Bennett</a:t>
            </a:r>
          </a:p>
        </p:txBody>
      </p:sp>
      <p:sp>
        <p:nvSpPr>
          <p:cNvPr id="30" name="TextBox 30"/>
          <p:cNvSpPr txBox="1"/>
          <p:nvPr/>
        </p:nvSpPr>
        <p:spPr>
          <a:xfrm>
            <a:off x="12974532" y="7263286"/>
            <a:ext cx="2453646" cy="306865"/>
          </a:xfrm>
          <a:prstGeom prst="rect">
            <a:avLst/>
          </a:prstGeom>
        </p:spPr>
        <p:txBody>
          <a:bodyPr lIns="0" tIns="0" rIns="0" bIns="0" rtlCol="0" anchor="t">
            <a:spAutoFit/>
          </a:bodyPr>
          <a:lstStyle/>
          <a:p>
            <a:pPr algn="ctr">
              <a:lnSpc>
                <a:spcPts val="2508"/>
              </a:lnSpc>
            </a:pPr>
            <a:r>
              <a:rPr lang="en-US" sz="1791">
                <a:solidFill>
                  <a:srgbClr val="FFFFFF"/>
                </a:solidFill>
                <a:latin typeface="Montserrat Medium"/>
              </a:rPr>
              <a:t>Developer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579496" y="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2881976" y="-1991669"/>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196411" y="2752892"/>
            <a:ext cx="2972074" cy="2957214"/>
          </a:xfrm>
          <a:custGeom>
            <a:avLst/>
            <a:gdLst/>
            <a:ahLst/>
            <a:cxnLst/>
            <a:rect l="l" t="t" r="r" b="b"/>
            <a:pathLst>
              <a:path w="2972074" h="2957214">
                <a:moveTo>
                  <a:pt x="0" y="0"/>
                </a:moveTo>
                <a:lnTo>
                  <a:pt x="2972074" y="0"/>
                </a:lnTo>
                <a:lnTo>
                  <a:pt x="2972074" y="2957213"/>
                </a:lnTo>
                <a:lnTo>
                  <a:pt x="0" y="2957213"/>
                </a:lnTo>
                <a:lnTo>
                  <a:pt x="0" y="0"/>
                </a:lnTo>
                <a:close/>
              </a:path>
            </a:pathLst>
          </a:custGeom>
          <a:blipFill>
            <a:blip r:embed="rId6"/>
            <a:stretch>
              <a:fillRect/>
            </a:stretch>
          </a:blipFill>
        </p:spPr>
        <p:txBody>
          <a:bodyPr/>
          <a:p/>
        </p:txBody>
      </p:sp>
      <p:sp>
        <p:nvSpPr>
          <p:cNvPr id="5" name="Freeform 5"/>
          <p:cNvSpPr/>
          <p:nvPr/>
        </p:nvSpPr>
        <p:spPr>
          <a:xfrm rot="2901206">
            <a:off x="10261314" y="6946192"/>
            <a:ext cx="2068860" cy="3419603"/>
          </a:xfrm>
          <a:custGeom>
            <a:avLst/>
            <a:gdLst/>
            <a:ahLst/>
            <a:cxnLst/>
            <a:rect l="l" t="t" r="r" b="b"/>
            <a:pathLst>
              <a:path w="2068860" h="3419603">
                <a:moveTo>
                  <a:pt x="0" y="0"/>
                </a:moveTo>
                <a:lnTo>
                  <a:pt x="2068860" y="0"/>
                </a:lnTo>
                <a:lnTo>
                  <a:pt x="2068860" y="3419604"/>
                </a:lnTo>
                <a:lnTo>
                  <a:pt x="0" y="3419604"/>
                </a:lnTo>
                <a:lnTo>
                  <a:pt x="0" y="0"/>
                </a:lnTo>
                <a:close/>
              </a:path>
            </a:pathLst>
          </a:custGeom>
          <a:blipFill>
            <a:blip r:embed="rId7"/>
            <a:stretch>
              <a:fillRect/>
            </a:stretch>
          </a:blipFill>
        </p:spPr>
        <p:txBody>
          <a:bodyPr/>
          <a:p/>
        </p:txBody>
      </p:sp>
      <p:sp>
        <p:nvSpPr>
          <p:cNvPr id="6" name="Freeform 6"/>
          <p:cNvSpPr/>
          <p:nvPr/>
        </p:nvSpPr>
        <p:spPr>
          <a:xfrm>
            <a:off x="14947409" y="1013535"/>
            <a:ext cx="1889331" cy="3419603"/>
          </a:xfrm>
          <a:custGeom>
            <a:avLst/>
            <a:gdLst/>
            <a:ahLst/>
            <a:cxnLst/>
            <a:rect l="l" t="t" r="r" b="b"/>
            <a:pathLst>
              <a:path w="1889331" h="3419603">
                <a:moveTo>
                  <a:pt x="0" y="0"/>
                </a:moveTo>
                <a:lnTo>
                  <a:pt x="1889331" y="0"/>
                </a:lnTo>
                <a:lnTo>
                  <a:pt x="1889331" y="3419603"/>
                </a:lnTo>
                <a:lnTo>
                  <a:pt x="0" y="3419603"/>
                </a:lnTo>
                <a:lnTo>
                  <a:pt x="0" y="0"/>
                </a:lnTo>
                <a:close/>
              </a:path>
            </a:pathLst>
          </a:custGeom>
          <a:blipFill>
            <a:blip r:embed="rId8"/>
            <a:stretch>
              <a:fillRect/>
            </a:stretch>
          </a:blipFill>
        </p:spPr>
        <p:txBody>
          <a:bodyPr/>
          <a:p/>
        </p:txBody>
      </p:sp>
      <p:sp>
        <p:nvSpPr>
          <p:cNvPr id="7" name="TextBox 7"/>
          <p:cNvSpPr txBox="1"/>
          <p:nvPr/>
        </p:nvSpPr>
        <p:spPr>
          <a:xfrm>
            <a:off x="4980992" y="1027469"/>
            <a:ext cx="8388685" cy="1695867"/>
          </a:xfrm>
          <a:prstGeom prst="rect">
            <a:avLst/>
          </a:prstGeom>
        </p:spPr>
        <p:txBody>
          <a:bodyPr lIns="0" tIns="0" rIns="0" bIns="0" rtlCol="0" anchor="t">
            <a:spAutoFit/>
          </a:bodyPr>
          <a:lstStyle/>
          <a:p>
            <a:pPr algn="ctr">
              <a:lnSpc>
                <a:spcPts val="13774"/>
              </a:lnSpc>
            </a:pPr>
            <a:r>
              <a:rPr lang="en-US" sz="9981" spc="978">
                <a:solidFill>
                  <a:srgbClr val="FFFFFF"/>
                </a:solidFill>
                <a:latin typeface="Neue Machina Ultra-Bold"/>
              </a:rPr>
              <a:t>CONTENT</a:t>
            </a:r>
          </a:p>
        </p:txBody>
      </p:sp>
      <p:sp>
        <p:nvSpPr>
          <p:cNvPr id="8" name="TextBox 8"/>
          <p:cNvSpPr txBox="1"/>
          <p:nvPr/>
        </p:nvSpPr>
        <p:spPr>
          <a:xfrm>
            <a:off x="5231353" y="3234710"/>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01</a:t>
            </a:r>
          </a:p>
        </p:txBody>
      </p:sp>
      <p:sp>
        <p:nvSpPr>
          <p:cNvPr id="9" name="TextBox 9"/>
          <p:cNvSpPr txBox="1"/>
          <p:nvPr/>
        </p:nvSpPr>
        <p:spPr>
          <a:xfrm>
            <a:off x="5231353" y="4031829"/>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02</a:t>
            </a:r>
          </a:p>
        </p:txBody>
      </p:sp>
      <p:sp>
        <p:nvSpPr>
          <p:cNvPr id="10" name="TextBox 10"/>
          <p:cNvSpPr txBox="1"/>
          <p:nvPr/>
        </p:nvSpPr>
        <p:spPr>
          <a:xfrm>
            <a:off x="5231353" y="4912986"/>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03</a:t>
            </a:r>
          </a:p>
        </p:txBody>
      </p:sp>
      <p:sp>
        <p:nvSpPr>
          <p:cNvPr id="11" name="TextBox 11"/>
          <p:cNvSpPr txBox="1"/>
          <p:nvPr/>
        </p:nvSpPr>
        <p:spPr>
          <a:xfrm>
            <a:off x="5231353" y="5710105"/>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04</a:t>
            </a:r>
          </a:p>
        </p:txBody>
      </p:sp>
      <p:sp>
        <p:nvSpPr>
          <p:cNvPr id="12" name="TextBox 12"/>
          <p:cNvSpPr txBox="1"/>
          <p:nvPr/>
        </p:nvSpPr>
        <p:spPr>
          <a:xfrm>
            <a:off x="5250954" y="6502482"/>
            <a:ext cx="937219" cy="647700"/>
          </a:xfrm>
          <a:prstGeom prst="rect">
            <a:avLst/>
          </a:prstGeom>
        </p:spPr>
        <p:txBody>
          <a:bodyPr lIns="0" tIns="0" rIns="0" bIns="0" rtlCol="0" anchor="t">
            <a:spAutoFit/>
          </a:bodyPr>
          <a:lstStyle/>
          <a:p>
            <a:pPr algn="ctr">
              <a:lnSpc>
                <a:spcPts val="5126"/>
              </a:lnSpc>
            </a:pPr>
            <a:r>
              <a:rPr lang="en-US" sz="4271">
                <a:solidFill>
                  <a:srgbClr val="FFFFFF"/>
                </a:solidFill>
                <a:latin typeface="Montserrat Bold Italics"/>
              </a:rPr>
              <a:t>05</a:t>
            </a:r>
          </a:p>
        </p:txBody>
      </p:sp>
      <p:sp>
        <p:nvSpPr>
          <p:cNvPr id="15" name="TextBox 15"/>
          <p:cNvSpPr txBox="1"/>
          <p:nvPr/>
        </p:nvSpPr>
        <p:spPr>
          <a:xfrm>
            <a:off x="6607430" y="3335095"/>
            <a:ext cx="11223370" cy="416589"/>
          </a:xfrm>
          <a:prstGeom prst="rect">
            <a:avLst/>
          </a:prstGeom>
        </p:spPr>
        <p:txBody>
          <a:bodyPr wrap="square" lIns="0" tIns="0" rIns="0" bIns="0" rtlCol="0" anchor="t">
            <a:spAutoFit/>
          </a:bodyPr>
          <a:lstStyle/>
          <a:p>
            <a:pPr>
              <a:lnSpc>
                <a:spcPts val="3483"/>
              </a:lnSpc>
            </a:pPr>
            <a:r>
              <a:rPr sz="2524">
                <a:solidFill>
                  <a:srgbClr val="FFFFFF"/>
                </a:solidFill>
                <a:latin typeface="Montserrat"/>
              </a:rPr>
              <a:t>The Power of Visual Storytelling Through Data</a:t>
            </a:r>
          </a:p>
        </p:txBody>
      </p:sp>
      <p:sp>
        <p:nvSpPr>
          <p:cNvPr id="16" name="TextBox 16"/>
          <p:cNvSpPr txBox="1"/>
          <p:nvPr/>
        </p:nvSpPr>
        <p:spPr>
          <a:xfrm>
            <a:off x="6607430" y="4211949"/>
            <a:ext cx="11451970" cy="416589"/>
          </a:xfrm>
          <a:prstGeom prst="rect">
            <a:avLst/>
          </a:prstGeom>
        </p:spPr>
        <p:txBody>
          <a:bodyPr wrap="square" lIns="0" tIns="0" rIns="0" bIns="0" rtlCol="0" anchor="t">
            <a:spAutoFit/>
          </a:bodyPr>
          <a:lstStyle/>
          <a:p>
            <a:pPr>
              <a:lnSpc>
                <a:spcPts val="3483"/>
              </a:lnSpc>
            </a:pPr>
            <a:r>
              <a:rPr sz="2524">
                <a:solidFill>
                  <a:srgbClr val="FFFFFF"/>
                </a:solidFill>
                <a:latin typeface="Montserrat"/>
              </a:rPr>
              <a:t>Unveiling Insights</a:t>
            </a:r>
          </a:p>
        </p:txBody>
      </p:sp>
      <p:sp>
        <p:nvSpPr>
          <p:cNvPr id="17" name="TextBox 17"/>
          <p:cNvSpPr txBox="1"/>
          <p:nvPr/>
        </p:nvSpPr>
        <p:spPr>
          <a:xfrm>
            <a:off x="6607430" y="4991100"/>
            <a:ext cx="11147170" cy="418547"/>
          </a:xfrm>
          <a:prstGeom prst="rect">
            <a:avLst/>
          </a:prstGeom>
        </p:spPr>
        <p:txBody>
          <a:bodyPr wrap="square" lIns="0" tIns="0" rIns="0" bIns="0" rtlCol="0" anchor="t">
            <a:spAutoFit/>
          </a:bodyPr>
          <a:lstStyle/>
          <a:p>
            <a:pPr marL="0" lvl="0" indent="0" algn="l">
              <a:lnSpc>
                <a:spcPts val="3483"/>
              </a:lnSpc>
              <a:spcBef>
                <a:spcPct val="0"/>
              </a:spcBef>
            </a:pPr>
            <a:r>
              <a:rPr sz="2524">
                <a:solidFill>
                  <a:srgbClr val="FFFFFF"/>
                </a:solidFill>
                <a:latin typeface="Montserrat"/>
              </a:rPr>
              <a:t>Data Visualizations that Engage, Inform, and Inspire</a:t>
            </a:r>
          </a:p>
        </p:txBody>
      </p:sp>
      <p:sp>
        <p:nvSpPr>
          <p:cNvPr id="18" name="TextBox 18"/>
          <p:cNvSpPr txBox="1"/>
          <p:nvPr/>
        </p:nvSpPr>
        <p:spPr>
          <a:xfrm>
            <a:off x="6607430" y="5869911"/>
            <a:ext cx="11299570" cy="416589"/>
          </a:xfrm>
          <a:prstGeom prst="rect">
            <a:avLst/>
          </a:prstGeom>
        </p:spPr>
        <p:txBody>
          <a:bodyPr wrap="square" lIns="0" tIns="0" rIns="0" bIns="0" rtlCol="0" anchor="t">
            <a:spAutoFit/>
          </a:bodyPr>
          <a:lstStyle/>
          <a:p>
            <a:pPr marL="0" lvl="0" indent="0" algn="l">
              <a:lnSpc>
                <a:spcPts val="3483"/>
              </a:lnSpc>
              <a:spcBef>
                <a:spcPct val="0"/>
              </a:spcBef>
            </a:pPr>
            <a:r>
              <a:rPr sz="2524">
                <a:solidFill>
                  <a:srgbClr val="FFFFFF"/>
                </a:solidFill>
                <a:latin typeface="Montserrat"/>
              </a:rPr>
              <a:t>Practical Techniques for Effective Data Visualization</a:t>
            </a:r>
          </a:p>
        </p:txBody>
      </p:sp>
      <p:sp>
        <p:nvSpPr>
          <p:cNvPr id="19" name="TextBox 19"/>
          <p:cNvSpPr txBox="1"/>
          <p:nvPr/>
        </p:nvSpPr>
        <p:spPr>
          <a:xfrm>
            <a:off x="6607430" y="6635881"/>
            <a:ext cx="11451970" cy="425174"/>
          </a:xfrm>
          <a:prstGeom prst="rect">
            <a:avLst/>
          </a:prstGeom>
        </p:spPr>
        <p:txBody>
          <a:bodyPr wrap="square" lIns="0" tIns="0" rIns="0" bIns="0" rtlCol="0" anchor="t">
            <a:spAutoFit/>
          </a:bodyPr>
          <a:lstStyle/>
          <a:p>
            <a:pPr marL="0" lvl="0" indent="0" algn="l">
              <a:lnSpc>
                <a:spcPts val="3483"/>
              </a:lnSpc>
              <a:spcBef>
                <a:spcPct val="0"/>
              </a:spcBef>
            </a:pPr>
            <a:r>
              <a:rPr sz="2524">
                <a:solidFill>
                  <a:srgbClr val="FFFFFF"/>
                </a:solidFill>
                <a:latin typeface="Montserrat"/>
              </a:rPr>
              <a:t>The Future of Data Visualization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The Power of Visual Storytelling Through Data</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Unlock insights and captivate audiences with data that speaks Transform complex information into engaging visual narratives that resonate and inspire action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Unveiling Insights</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Data visualization is the art of transforming complex data into a visually compelling format that enables quick and easy comprehension By combining the scientific principles of data analysis with the creative flair of design, we unlock hidden patterns, identify trends, and gain actionable insights from data</a:t>
            </a:r>
          </a:p>
        </p:txBody>
      </p:sp>
    </p:spTree>
    <p:extLst>
      <p:ext uri="{BB962C8B-B14F-4D97-AF65-F5344CB8AC3E}">
        <p14:creationId xmlns:p14="http://schemas.microsoft.com/office/powerpoint/2010/main" val="3632622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Data Visualizations that Engage, Inform, and Inspire</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Engage your audience with compelling insights by transforming raw data into visually captivating stories Inform decision-making with clear and concise visualizations that simplify complex information Inspire action by presenting data in ways that evoke emotion and drive understanding</a:t>
            </a:r>
          </a:p>
        </p:txBody>
      </p:sp>
    </p:spTree>
    <p:extLst>
      <p:ext uri="{BB962C8B-B14F-4D97-AF65-F5344CB8AC3E}">
        <p14:creationId xmlns:p14="http://schemas.microsoft.com/office/powerpoint/2010/main" val="912152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Practical Techniques for Effective Data Visualization</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Practice the "ABCs" of data visualization: Always Be Clear, Accurate, and Concise
  Visualize data in a way that matches its purpose and audience
  Use graphs and charts to highlight trends and patterns
  Consider the impact of color, fonts, and layout
  Engage viewers with interactive visualizations</a:t>
            </a:r>
          </a:p>
        </p:txBody>
      </p:sp>
    </p:spTree>
    <p:extLst>
      <p:ext uri="{BB962C8B-B14F-4D97-AF65-F5344CB8AC3E}">
        <p14:creationId xmlns:p14="http://schemas.microsoft.com/office/powerpoint/2010/main" val="384178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6" name="Freeform 6"/>
          <p:cNvSpPr/>
          <p:nvPr/>
        </p:nvSpPr>
        <p:spPr>
          <a:xfrm>
            <a:off x="13764704" y="7134014"/>
            <a:ext cx="5414550" cy="4453467"/>
          </a:xfrm>
          <a:custGeom>
            <a:avLst/>
            <a:gdLst/>
            <a:ahLst/>
            <a:cxnLst/>
            <a:rect l="l" t="t" r="r" b="b"/>
            <a:pathLst>
              <a:path w="5414550" h="4453467">
                <a:moveTo>
                  <a:pt x="0" y="0"/>
                </a:moveTo>
                <a:lnTo>
                  <a:pt x="5414550" y="0"/>
                </a:lnTo>
                <a:lnTo>
                  <a:pt x="5414550" y="4453467"/>
                </a:lnTo>
                <a:lnTo>
                  <a:pt x="0" y="4453467"/>
                </a:lnTo>
                <a:lnTo>
                  <a:pt x="0" y="0"/>
                </a:lnTo>
                <a:close/>
              </a:path>
            </a:pathLst>
          </a:custGeom>
          <a:blipFill>
            <a:blip r:embed="rId6"/>
            <a:stretch>
              <a:fillRect/>
            </a:stretch>
          </a:blipFill>
        </p:spPr>
        <p:txBody>
          <a:bodyPr/>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p/>
        </p:txBody>
      </p:sp>
      <p:sp>
        <p:nvSpPr>
          <p:cNvPr id="8" name="TextBox 8"/>
          <p:cNvSpPr txBox="1"/>
          <p:nvPr/>
        </p:nvSpPr>
        <p:spPr>
          <a:xfrm>
            <a:off x="1354779" y="1485900"/>
            <a:ext cx="15685177" cy="737616"/>
          </a:xfrm>
          <a:prstGeom prst="rect">
            <a:avLst/>
          </a:prstGeom>
        </p:spPr>
        <p:txBody>
          <a:bodyPr lIns="0" tIns="0" rIns="0" bIns="0" rtlCol="0" anchor="t">
            <a:spAutoFit/>
          </a:bodyPr>
          <a:lstStyle/>
          <a:p>
            <a:pPr>
              <a:lnSpc>
                <a:spcPts val="6072"/>
              </a:lnSpc>
            </a:pPr>
            <a:r>
              <a:rPr sz="4400">
                <a:solidFill>
                  <a:srgbClr val="FFFFFF"/>
                </a:solidFill>
                <a:latin typeface="Neue Machina Ultra-Bold"/>
              </a:rPr>
              <a:t>The Future of Data Visualization</a:t>
            </a:r>
          </a:p>
        </p:txBody>
      </p:sp>
      <p:sp>
        <p:nvSpPr>
          <p:cNvPr id="9" name="TextBox 9"/>
          <p:cNvSpPr txBox="1"/>
          <p:nvPr/>
        </p:nvSpPr>
        <p:spPr>
          <a:xfrm>
            <a:off x="1248044" y="2815120"/>
            <a:ext cx="10951206" cy="1991149"/>
          </a:xfrm>
          <a:prstGeom prst="rect">
            <a:avLst/>
          </a:prstGeom>
        </p:spPr>
        <p:txBody>
          <a:bodyPr lIns="0" tIns="0" rIns="0" bIns="0" rtlCol="0" anchor="t">
            <a:spAutoFit/>
          </a:bodyPr>
          <a:lstStyle/>
          <a:p>
            <a:pPr algn="l">
              <a:lnSpc>
                <a:spcPts val="3999"/>
              </a:lnSpc>
            </a:pPr>
            <a:r>
              <a:rPr sz="2898">
                <a:solidFill>
                  <a:srgbClr val="F5FFF5"/>
                </a:solidFill>
                <a:latin typeface="Montserrat"/>
              </a:rPr>
              <a:t>Interactive and Immersive Experiences
  Artificial Intelligence-Driven Insights
  Storytelling and Explainability
  Data Accessibility and Collaboration
  Cloud-Based and Mobile Visualization</a:t>
            </a:r>
          </a:p>
        </p:txBody>
      </p:sp>
    </p:spTree>
    <p:extLst>
      <p:ext uri="{BB962C8B-B14F-4D97-AF65-F5344CB8AC3E}">
        <p14:creationId xmlns:p14="http://schemas.microsoft.com/office/powerpoint/2010/main" val="244775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sp>
      <p:sp>
        <p:nvSpPr>
          <p:cNvPr id="6" name="TextBox 6"/>
          <p:cNvSpPr txBox="1"/>
          <p:nvPr/>
        </p:nvSpPr>
        <p:spPr>
          <a:xfrm>
            <a:off x="9957310" y="3559519"/>
            <a:ext cx="6281646" cy="413870"/>
          </a:xfrm>
          <a:prstGeom prst="rect">
            <a:avLst/>
          </a:prstGeom>
        </p:spPr>
        <p:txBody>
          <a:bodyPr lIns="0" tIns="0" rIns="0" bIns="0" rtlCol="0" anchor="t">
            <a:spAutoFit/>
          </a:bodyPr>
          <a:lstStyle/>
          <a:p>
            <a:pPr>
              <a:lnSpc>
                <a:spcPts val="3438"/>
              </a:lnSpc>
              <a:spcBef>
                <a:spcPct val="0"/>
              </a:spcBef>
            </a:pPr>
            <a:r>
              <a:rPr lang="en-US" sz="2455">
                <a:solidFill>
                  <a:srgbClr val="FFFFFF"/>
                </a:solidFill>
                <a:latin typeface="Montserrat"/>
              </a:rPr>
              <a:t>@reallygreatsite</a:t>
            </a:r>
          </a:p>
        </p:txBody>
      </p:sp>
      <p:sp>
        <p:nvSpPr>
          <p:cNvPr id="7" name="TextBox 7"/>
          <p:cNvSpPr txBox="1"/>
          <p:nvPr/>
        </p:nvSpPr>
        <p:spPr>
          <a:xfrm>
            <a:off x="9957310" y="5364578"/>
            <a:ext cx="6281646" cy="413870"/>
          </a:xfrm>
          <a:prstGeom prst="rect">
            <a:avLst/>
          </a:prstGeom>
        </p:spPr>
        <p:txBody>
          <a:bodyPr lIns="0" tIns="0" rIns="0" bIns="0" rtlCol="0" anchor="t">
            <a:spAutoFit/>
          </a:bodyPr>
          <a:lstStyle/>
          <a:p>
            <a:pPr>
              <a:lnSpc>
                <a:spcPts val="3438"/>
              </a:lnSpc>
              <a:spcBef>
                <a:spcPct val="0"/>
              </a:spcBef>
            </a:pPr>
            <a:r>
              <a:rPr lang="en-US" sz="2455">
                <a:solidFill>
                  <a:srgbClr val="FFFFFF"/>
                </a:solidFill>
                <a:latin typeface="Montserrat"/>
              </a:rPr>
              <a:t>www.reallygreatsite.com</a:t>
            </a:r>
          </a:p>
        </p:txBody>
      </p:sp>
      <p:sp>
        <p:nvSpPr>
          <p:cNvPr id="8" name="TextBox 8"/>
          <p:cNvSpPr txBox="1"/>
          <p:nvPr/>
        </p:nvSpPr>
        <p:spPr>
          <a:xfrm>
            <a:off x="9957310" y="6267108"/>
            <a:ext cx="6281646" cy="413870"/>
          </a:xfrm>
          <a:prstGeom prst="rect">
            <a:avLst/>
          </a:prstGeom>
        </p:spPr>
        <p:txBody>
          <a:bodyPr lIns="0" tIns="0" rIns="0" bIns="0" rtlCol="0" anchor="t">
            <a:spAutoFit/>
          </a:bodyPr>
          <a:lstStyle/>
          <a:p>
            <a:pPr>
              <a:lnSpc>
                <a:spcPts val="3438"/>
              </a:lnSpc>
              <a:spcBef>
                <a:spcPct val="0"/>
              </a:spcBef>
            </a:pPr>
            <a:r>
              <a:rPr lang="en-US" sz="2455">
                <a:solidFill>
                  <a:srgbClr val="FFFFFF"/>
                </a:solidFill>
                <a:latin typeface="Montserrat"/>
              </a:rPr>
              <a:t>123 Anywhere ST., Any City, ST 12345</a:t>
            </a:r>
          </a:p>
        </p:txBody>
      </p:sp>
      <p:sp>
        <p:nvSpPr>
          <p:cNvPr id="9" name="TextBox 9"/>
          <p:cNvSpPr txBox="1"/>
          <p:nvPr/>
        </p:nvSpPr>
        <p:spPr>
          <a:xfrm>
            <a:off x="9957310" y="4462049"/>
            <a:ext cx="6281646" cy="413870"/>
          </a:xfrm>
          <a:prstGeom prst="rect">
            <a:avLst/>
          </a:prstGeom>
        </p:spPr>
        <p:txBody>
          <a:bodyPr lIns="0" tIns="0" rIns="0" bIns="0" rtlCol="0" anchor="t">
            <a:spAutoFit/>
          </a:bodyPr>
          <a:lstStyle/>
          <a:p>
            <a:pPr>
              <a:lnSpc>
                <a:spcPts val="3438"/>
              </a:lnSpc>
              <a:spcBef>
                <a:spcPct val="0"/>
              </a:spcBef>
            </a:pPr>
            <a:r>
              <a:rPr lang="en-US" sz="2455">
                <a:solidFill>
                  <a:srgbClr val="FFFFFF"/>
                </a:solidFill>
                <a:latin typeface="Montserrat"/>
              </a:rPr>
              <a:t>hello@reallygreatsite.com</a:t>
            </a:r>
          </a:p>
        </p:txBody>
      </p:sp>
      <p:sp>
        <p:nvSpPr>
          <p:cNvPr id="10" name="TextBox 10"/>
          <p:cNvSpPr txBox="1"/>
          <p:nvPr/>
        </p:nvSpPr>
        <p:spPr>
          <a:xfrm>
            <a:off x="1176386" y="4174786"/>
            <a:ext cx="9035923" cy="1603663"/>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FFFFFF"/>
                </a:solidFill>
                <a:latin typeface="Neue Machina Ultra-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245</Words>
  <Application>Microsoft Office PowerPoint</Application>
  <PresentationFormat>Custom</PresentationFormat>
  <Paragraphs>37</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Montserrat Medium</vt:lpstr>
      <vt:lpstr>Arial</vt:lpstr>
      <vt:lpstr>Calibri</vt:lpstr>
      <vt:lpstr>Neue Machina Ultra-Bold</vt:lpstr>
      <vt:lpstr>Montserrat</vt:lpstr>
      <vt:lpstr>Montserrat Bold</vt:lpstr>
      <vt:lpstr>Montserrat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 Duis vulputate nulla at ante rhoncus, vel efficitur felis condimentum. Proin odio odio.</dc:title>
  <cp:lastModifiedBy>Uthayakumar Thenujan</cp:lastModifiedBy>
  <cp:revision>3</cp:revision>
  <dcterms:created xsi:type="dcterms:W3CDTF">2006-08-16T00:00:00Z</dcterms:created>
  <dcterms:modified xsi:type="dcterms:W3CDTF">2024-03-17T04:35:21Z</dcterms:modified>
  <dc:identifier>DAF_qFGqEWs</dc:identifier>
</cp:coreProperties>
</file>